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1245" r:id="rId3"/>
    <p:sldId id="1246" r:id="rId4"/>
    <p:sldId id="343" r:id="rId5"/>
    <p:sldId id="342" r:id="rId6"/>
    <p:sldId id="344" r:id="rId7"/>
    <p:sldId id="345" r:id="rId8"/>
    <p:sldId id="346" r:id="rId9"/>
    <p:sldId id="307" r:id="rId10"/>
    <p:sldId id="353" r:id="rId11"/>
    <p:sldId id="350" r:id="rId12"/>
    <p:sldId id="351" r:id="rId13"/>
    <p:sldId id="355" r:id="rId14"/>
    <p:sldId id="356" r:id="rId15"/>
    <p:sldId id="361" r:id="rId16"/>
    <p:sldId id="364" r:id="rId17"/>
    <p:sldId id="360" r:id="rId18"/>
    <p:sldId id="347" r:id="rId19"/>
    <p:sldId id="348" r:id="rId20"/>
    <p:sldId id="365" r:id="rId21"/>
    <p:sldId id="366" r:id="rId22"/>
    <p:sldId id="337" r:id="rId23"/>
    <p:sldId id="367" r:id="rId24"/>
    <p:sldId id="1224" r:id="rId25"/>
    <p:sldId id="1249" r:id="rId26"/>
    <p:sldId id="1225" r:id="rId27"/>
    <p:sldId id="1226" r:id="rId28"/>
    <p:sldId id="1250" r:id="rId29"/>
    <p:sldId id="397" r:id="rId30"/>
    <p:sldId id="1251" r:id="rId31"/>
    <p:sldId id="1227" r:id="rId32"/>
    <p:sldId id="1252" r:id="rId33"/>
    <p:sldId id="1258" r:id="rId34"/>
    <p:sldId id="1260" r:id="rId35"/>
    <p:sldId id="1244" r:id="rId36"/>
    <p:sldId id="358" r:id="rId37"/>
    <p:sldId id="362" r:id="rId38"/>
    <p:sldId id="363" r:id="rId39"/>
    <p:sldId id="1247" r:id="rId40"/>
    <p:sldId id="1248" r:id="rId41"/>
    <p:sldId id="263" r:id="rId42"/>
    <p:sldId id="284" r:id="rId43"/>
    <p:sldId id="290" r:id="rId44"/>
    <p:sldId id="279" r:id="rId45"/>
    <p:sldId id="354" r:id="rId46"/>
    <p:sldId id="359" r:id="rId47"/>
    <p:sldId id="262" r:id="rId48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98" autoAdjust="0"/>
    <p:restoredTop sz="90955"/>
  </p:normalViewPr>
  <p:slideViewPr>
    <p:cSldViewPr>
      <p:cViewPr varScale="1">
        <p:scale>
          <a:sx n="232" d="100"/>
          <a:sy n="232" d="100"/>
        </p:scale>
        <p:origin x="680" y="192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92C50A-5EAB-3240-98DD-5CE8C59121F5}" type="slidenum">
              <a:rPr lang="en-US"/>
              <a:pPr/>
              <a:t>20</a:t>
            </a:fld>
            <a:endParaRPr lang="en-US"/>
          </a:p>
        </p:txBody>
      </p:sp>
      <p:sp>
        <p:nvSpPr>
          <p:cNvPr id="225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93738"/>
            <a:ext cx="4568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46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61EB85-E100-0A46-85E2-DB1C0B4B24E9}" type="slidenum">
              <a:rPr lang="en-US"/>
              <a:pPr/>
              <a:t>21</a:t>
            </a:fld>
            <a:endParaRPr lang="en-US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93738"/>
            <a:ext cx="4568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98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25AF63-AEA4-D44C-93DB-6D664070CDC8}" type="slidenum">
              <a:rPr lang="en-US"/>
              <a:pPr/>
              <a:t>23</a:t>
            </a:fld>
            <a:endParaRPr lang="en-US"/>
          </a:p>
        </p:txBody>
      </p:sp>
      <p:sp>
        <p:nvSpPr>
          <p:cNvPr id="28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93738"/>
            <a:ext cx="4568825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92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cnbook.colorado.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sz="4000" dirty="0"/>
              <a:t>How Does Neocortex Learn?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 Does Adapt</a:t>
            </a:r>
          </a:p>
        </p:txBody>
      </p:sp>
      <p:pic>
        <p:nvPicPr>
          <p:cNvPr id="8" name="Content Placeholder 7" descr="fig_kirkwood_et_al_96_bcm_thresh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6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Computational: Self-Organizing and Error-Driven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Self-organizing = learn general statistics of the world.</a:t>
            </a:r>
          </a:p>
          <a:p>
            <a:r>
              <a:rPr lang="en-US" dirty="0"/>
              <a:t>Error-driven = learn from difference between expectation and outcome.</a:t>
            </a:r>
          </a:p>
          <a:p>
            <a:r>
              <a:rPr lang="en-US" dirty="0"/>
              <a:t>Both can be achieved through XCAL.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31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Long Term Average Activity (Self Org)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42" y="2311198"/>
            <a:ext cx="9067799" cy="39066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11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Organizing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Inhibitory Competition: only some get to learn</a:t>
            </a:r>
          </a:p>
          <a:p>
            <a:r>
              <a:rPr lang="en-US" dirty="0"/>
              <a:t>Rich get richer: winners detect even better</a:t>
            </a:r>
          </a:p>
          <a:p>
            <a:pPr lvl="1"/>
            <a:r>
              <a:rPr lang="en-US" dirty="0"/>
              <a:t>But also get more selective (hopefully)</a:t>
            </a:r>
          </a:p>
          <a:p>
            <a:r>
              <a:rPr lang="en-US" dirty="0"/>
              <a:t>Homeostasis: keeping things more evenly distributed (higher taxes for the rich!)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85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Self-Organizing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learn to solve challenging problems – driven by statistics, not error..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16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2106081"/>
            <a:ext cx="9067798" cy="39066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6746"/>
            <a:ext cx="8763000" cy="554613"/>
          </a:xfrm>
          <a:prstGeom prst="rect">
            <a:avLst/>
          </a:prstGeom>
          <a:noFill/>
        </p:spPr>
        <p:txBody>
          <a:bodyPr wrap="square" lIns="91412" tIns="45707" rIns="91412" bIns="45707" rtlCol="0">
            <a:spAutoFit/>
          </a:bodyPr>
          <a:lstStyle/>
          <a:p>
            <a:r>
              <a:rPr lang="en-US" sz="3196" dirty="0" err="1"/>
              <a:t>dW</a:t>
            </a:r>
            <a:r>
              <a:rPr lang="en-US" sz="3196" dirty="0"/>
              <a:t> = Outcome – Expectation = &lt;</a:t>
            </a:r>
            <a:r>
              <a:rPr lang="en-US" sz="3196" dirty="0" err="1"/>
              <a:t>xy</a:t>
            </a:r>
            <a:r>
              <a:rPr lang="en-US" sz="3196" dirty="0"/>
              <a:t>&gt;</a:t>
            </a:r>
            <a:r>
              <a:rPr lang="en-US" sz="3196" baseline="-25000" dirty="0"/>
              <a:t>s</a:t>
            </a:r>
            <a:r>
              <a:rPr lang="en-US" sz="3196" dirty="0"/>
              <a:t> - &lt;</a:t>
            </a:r>
            <a:r>
              <a:rPr lang="en-US" sz="3196" dirty="0" err="1"/>
              <a:t>xy</a:t>
            </a:r>
            <a:r>
              <a:rPr lang="en-US" sz="3196" dirty="0"/>
              <a:t>&gt;</a:t>
            </a:r>
            <a:r>
              <a:rPr lang="en-US" sz="3196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565216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Dynamic Thresholds</a:t>
            </a:r>
            <a:br>
              <a:rPr lang="en-US" dirty="0"/>
            </a:br>
            <a:r>
              <a:rPr lang="en-US" sz="2798" dirty="0"/>
              <a:t>(Lim, McKee, </a:t>
            </a:r>
            <a:r>
              <a:rPr lang="en-US" sz="2798" dirty="0" err="1"/>
              <a:t>Woloszyn</a:t>
            </a:r>
            <a:r>
              <a:rPr lang="en-US" sz="2798" dirty="0"/>
              <a:t> et al.,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910" y="1573016"/>
            <a:ext cx="2761017" cy="5329854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1837" y="1573017"/>
            <a:ext cx="3249971" cy="2741473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1836" y="4314488"/>
            <a:ext cx="2513017" cy="25394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9462" y="4314490"/>
            <a:ext cx="3046080" cy="2867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8" dirty="0"/>
              <a:t>b = passive viewing</a:t>
            </a:r>
          </a:p>
          <a:p>
            <a:r>
              <a:rPr lang="en-US" sz="2398" dirty="0"/>
              <a:t>e = active task</a:t>
            </a:r>
          </a:p>
          <a:p>
            <a:endParaRPr lang="en-US" sz="2398" dirty="0"/>
          </a:p>
          <a:p>
            <a:r>
              <a:rPr lang="en-US" sz="2398" dirty="0"/>
              <a:t>Threshold changes dynamically on a rapid time scale, as a function of short-term activity level!</a:t>
            </a:r>
          </a:p>
        </p:txBody>
      </p:sp>
    </p:spTree>
    <p:extLst>
      <p:ext uri="{BB962C8B-B14F-4D97-AF65-F5344CB8AC3E}">
        <p14:creationId xmlns:p14="http://schemas.microsoft.com/office/powerpoint/2010/main" val="1594490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Derivation of XCAL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use a detailed model of Spike Timing Dependent Plasticity (STDP) to derive the XCAL learning curve</a:t>
            </a:r>
          </a:p>
          <a:p>
            <a:r>
              <a:rPr lang="en-US" dirty="0"/>
              <a:t>Provides a different perspective on STDP..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79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Learning?</a:t>
            </a:r>
          </a:p>
        </p:txBody>
      </p:sp>
      <p:pic>
        <p:nvPicPr>
          <p:cNvPr id="5" name="Content Placeholder 4" descr="fig_stdp_orig.jp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5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Real..</a:t>
            </a:r>
          </a:p>
        </p:txBody>
      </p:sp>
      <p:pic>
        <p:nvPicPr>
          <p:cNvPr id="5" name="Content Placeholder 4" descr="fig_psth_example.jp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508" r="-1950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92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FF6E-D64B-D348-A136-07A6185C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Mysterious Neocortex!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88DE-A80A-DA44-9E52-3D94AD48B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We know more about most other brain areas:</a:t>
            </a:r>
          </a:p>
          <a:p>
            <a:pPr marL="107916" indent="0">
              <a:buNone/>
            </a:pPr>
            <a:r>
              <a:rPr lang="en-US" dirty="0"/>
              <a:t>	- BG, Cerebellum, Hippocampus..</a:t>
            </a:r>
          </a:p>
          <a:p>
            <a:pPr marL="107916" indent="0">
              <a:buNone/>
            </a:pPr>
            <a:r>
              <a:rPr lang="en-US" dirty="0"/>
              <a:t>Neocortex is the most </a:t>
            </a:r>
            <a:r>
              <a:rPr lang="en-US" i="1" dirty="0"/>
              <a:t>amorphous</a:t>
            </a:r>
            <a:r>
              <a:rPr lang="en-US" dirty="0"/>
              <a:t> and plastic!</a:t>
            </a:r>
          </a:p>
          <a:p>
            <a:pPr marL="107916" indent="0">
              <a:buNone/>
            </a:pPr>
            <a:r>
              <a:rPr lang="en-US" dirty="0"/>
              <a:t>That makes it hardest to understand..</a:t>
            </a:r>
          </a:p>
          <a:p>
            <a:pPr marL="107916" indent="0">
              <a:buNone/>
            </a:pPr>
            <a:r>
              <a:rPr lang="en-US" dirty="0"/>
              <a:t>and yet learning is the most important thing neocortex does..</a:t>
            </a:r>
          </a:p>
        </p:txBody>
      </p:sp>
    </p:spTree>
    <p:extLst>
      <p:ext uri="{BB962C8B-B14F-4D97-AF65-F5344CB8AC3E}">
        <p14:creationId xmlns:p14="http://schemas.microsoft.com/office/powerpoint/2010/main" val="3392767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42" y="348242"/>
            <a:ext cx="9069386" cy="1172424"/>
          </a:xfrm>
          <a:ln/>
        </p:spPr>
        <p:txBody>
          <a:bodyPr vert="horz" wrap="square" lIns="0" tIns="38788" rIns="0" bIns="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723544" algn="l"/>
                <a:tab pos="1447085" algn="l"/>
                <a:tab pos="2170631" algn="l"/>
                <a:tab pos="2894175" algn="l"/>
                <a:tab pos="3617716" algn="l"/>
                <a:tab pos="4341262" algn="l"/>
                <a:tab pos="5064805" algn="l"/>
                <a:tab pos="5788348" algn="l"/>
                <a:tab pos="6511892" algn="l"/>
                <a:tab pos="7235436" algn="l"/>
                <a:tab pos="7958979" algn="l"/>
                <a:tab pos="8682523" algn="l"/>
              </a:tabLst>
            </a:pPr>
            <a:r>
              <a:rPr lang="en-US" dirty="0" err="1"/>
              <a:t>Urakubo</a:t>
            </a:r>
            <a:r>
              <a:rPr lang="en-US" dirty="0"/>
              <a:t> et al, 2008 Model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42" y="1771330"/>
            <a:ext cx="9069386" cy="4897526"/>
          </a:xfrm>
          <a:ln/>
        </p:spPr>
        <p:txBody>
          <a:bodyPr/>
          <a:lstStyle/>
          <a:p>
            <a:pPr>
              <a:buFont typeface="Wingdings" pitchFamily="-65" charset="2"/>
              <a:buChar char=""/>
              <a:tabLst>
                <a:tab pos="723544" algn="l"/>
                <a:tab pos="1447085" algn="l"/>
                <a:tab pos="2170631" algn="l"/>
                <a:tab pos="2894175" algn="l"/>
                <a:tab pos="3617716" algn="l"/>
                <a:tab pos="4341262" algn="l"/>
                <a:tab pos="5064805" algn="l"/>
                <a:tab pos="5788348" algn="l"/>
                <a:tab pos="6511892" algn="l"/>
                <a:tab pos="7235436" algn="l"/>
                <a:tab pos="7958979" algn="l"/>
                <a:tab pos="8682523" algn="l"/>
              </a:tabLst>
            </a:pPr>
            <a:r>
              <a:rPr lang="en-US" dirty="0"/>
              <a:t>Highly detailed combination of 3 existing strongly-validated models:</a:t>
            </a:r>
          </a:p>
        </p:txBody>
      </p:sp>
      <p:pic>
        <p:nvPicPr>
          <p:cNvPr id="5" name="Picture 4" descr="fig_urakubo_et_al_mode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68" y="2997041"/>
            <a:ext cx="9070657" cy="330498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217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42" y="310165"/>
            <a:ext cx="9069386" cy="1250163"/>
          </a:xfrm>
          <a:ln/>
        </p:spPr>
        <p:txBody>
          <a:bodyPr vert="horz" wrap="square" lIns="0" tIns="38788" rIns="0" bIns="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723544" algn="l"/>
                <a:tab pos="1447085" algn="l"/>
                <a:tab pos="2170631" algn="l"/>
                <a:tab pos="2894175" algn="l"/>
                <a:tab pos="3617716" algn="l"/>
                <a:tab pos="4341262" algn="l"/>
                <a:tab pos="5064805" algn="l"/>
                <a:tab pos="5788348" algn="l"/>
                <a:tab pos="6511892" algn="l"/>
                <a:tab pos="7235436" algn="l"/>
                <a:tab pos="7958979" algn="l"/>
                <a:tab pos="8682523" algn="l"/>
              </a:tabLst>
            </a:pPr>
            <a:r>
              <a:rPr lang="en-US" dirty="0"/>
              <a:t>“</a:t>
            </a:r>
            <a:r>
              <a:rPr lang="en-US" dirty="0" err="1"/>
              <a:t>Allosteric</a:t>
            </a:r>
            <a:r>
              <a:rPr lang="en-US" dirty="0"/>
              <a:t>” NMDA Captures STDP</a:t>
            </a:r>
            <a:br>
              <a:rPr lang="en-US" dirty="0"/>
            </a:br>
            <a:r>
              <a:rPr lang="en-US" sz="3086" dirty="0"/>
              <a:t>(including higher-order and time integration effects)</a:t>
            </a:r>
            <a:endParaRPr 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42" y="1771330"/>
            <a:ext cx="9069386" cy="4897526"/>
          </a:xfrm>
          <a:ln/>
        </p:spPr>
        <p:txBody>
          <a:bodyPr/>
          <a:lstStyle/>
          <a:p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3241" y="1771333"/>
            <a:ext cx="3695699" cy="31004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" name="Picture 6" descr="fig_urakubo_et_al_triplet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407" y="1771330"/>
            <a:ext cx="4681218" cy="5340054"/>
          </a:xfrm>
          <a:prstGeom prst="rect">
            <a:avLst/>
          </a:prstGeom>
        </p:spPr>
      </p:pic>
      <p:pic>
        <p:nvPicPr>
          <p:cNvPr id="8" name="Picture 7" descr="fig_urakubo_et_al_qua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641" y="4957128"/>
            <a:ext cx="2268533" cy="2366103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212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Real Spike Trains?</a:t>
            </a:r>
          </a:p>
        </p:txBody>
      </p:sp>
      <p:pic>
        <p:nvPicPr>
          <p:cNvPr id="5" name="Content Placeholder 4" descr="Picture 1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03242" y="2712523"/>
            <a:ext cx="9067799" cy="31039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68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42" y="303819"/>
            <a:ext cx="9069386" cy="1262854"/>
          </a:xfrm>
          <a:ln/>
        </p:spPr>
        <p:txBody>
          <a:bodyPr vert="horz" wrap="square" lIns="0" tIns="38788" rIns="0" bIns="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723544" algn="l"/>
                <a:tab pos="1447085" algn="l"/>
                <a:tab pos="2170631" algn="l"/>
                <a:tab pos="2894175" algn="l"/>
                <a:tab pos="3617716" algn="l"/>
                <a:tab pos="4341262" algn="l"/>
                <a:tab pos="5064805" algn="l"/>
                <a:tab pos="5788348" algn="l"/>
                <a:tab pos="6511892" algn="l"/>
                <a:tab pos="7235436" algn="l"/>
                <a:tab pos="7958979" algn="l"/>
                <a:tab pos="8682523" algn="l"/>
              </a:tabLst>
            </a:pPr>
            <a:r>
              <a:rPr lang="en-US" dirty="0"/>
              <a:t>Extended Spike Trains =</a:t>
            </a:r>
            <a:br>
              <a:rPr lang="en-US" dirty="0"/>
            </a:br>
            <a:r>
              <a:rPr lang="en-US" dirty="0"/>
              <a:t>Emergent Simplicity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239" y="2298049"/>
            <a:ext cx="2802571" cy="279526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0588" y="2286944"/>
            <a:ext cx="2802576" cy="27952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1269" y="2298049"/>
            <a:ext cx="2791459" cy="278415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1258888" y="1830032"/>
            <a:ext cx="1611312" cy="42994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955" tIns="66135" rIns="89955" bIns="44977">
            <a:prstTxWarp prst="textNoShape">
              <a:avLst/>
            </a:prstTxWarp>
          </a:bodyPr>
          <a:lstStyle/>
          <a:p>
            <a:pPr>
              <a:tabLst>
                <a:tab pos="723544" algn="l"/>
                <a:tab pos="1447085" algn="l"/>
              </a:tabLst>
            </a:pPr>
            <a:r>
              <a:rPr lang="en-US" sz="2425" dirty="0">
                <a:solidFill>
                  <a:srgbClr val="000000"/>
                </a:solidFill>
                <a:ea typeface="MS Gothic" charset="0"/>
                <a:cs typeface="MS Gothic" charset="0"/>
              </a:rPr>
              <a:t>S = 100Hz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6938170" y="1830032"/>
            <a:ext cx="1443037" cy="42994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955" tIns="66135" rIns="89955" bIns="44977">
            <a:prstTxWarp prst="textNoShape">
              <a:avLst/>
            </a:prstTxWarp>
          </a:bodyPr>
          <a:lstStyle/>
          <a:p>
            <a:pPr>
              <a:tabLst>
                <a:tab pos="723544" algn="l"/>
              </a:tabLst>
            </a:pPr>
            <a:r>
              <a:rPr lang="en-US" sz="2425" dirty="0">
                <a:solidFill>
                  <a:srgbClr val="000000"/>
                </a:solidFill>
                <a:ea typeface="MS Gothic" charset="0"/>
                <a:cs typeface="MS Gothic" charset="0"/>
              </a:rPr>
              <a:t>S = 20Hz</a:t>
            </a: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4114959" y="1830032"/>
            <a:ext cx="1443038" cy="42994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9955" tIns="66135" rIns="89955" bIns="44977">
            <a:prstTxWarp prst="textNoShape">
              <a:avLst/>
            </a:prstTxWarp>
          </a:bodyPr>
          <a:lstStyle/>
          <a:p>
            <a:pPr>
              <a:tabLst>
                <a:tab pos="723544" algn="l"/>
              </a:tabLst>
            </a:pPr>
            <a:r>
              <a:rPr lang="en-US" sz="2425" dirty="0">
                <a:solidFill>
                  <a:srgbClr val="000000"/>
                </a:solidFill>
                <a:ea typeface="MS Gothic" charset="0"/>
                <a:cs typeface="MS Gothic" charset="0"/>
              </a:rPr>
              <a:t>S = 50Hz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42393" y="5897036"/>
            <a:ext cx="1662204" cy="675741"/>
          </a:xfrm>
          <a:prstGeom prst="rect">
            <a:avLst/>
          </a:prstGeom>
          <a:noFill/>
        </p:spPr>
        <p:txBody>
          <a:bodyPr wrap="none" lIns="100752" tIns="50377" rIns="100752" bIns="50377" rtlCol="0">
            <a:spAutoFit/>
          </a:bodyPr>
          <a:lstStyle/>
          <a:p>
            <a:r>
              <a:rPr lang="en-US" sz="3968" dirty="0" err="1"/>
              <a:t>r</a:t>
            </a:r>
            <a:r>
              <a:rPr lang="en-US" sz="3968" dirty="0"/>
              <a:t>=.894</a:t>
            </a:r>
          </a:p>
        </p:txBody>
      </p:sp>
      <p:pic>
        <p:nvPicPr>
          <p:cNvPr id="11" name="Picture 10" descr="fig_xcal_dwt_fun_urakubo_fit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5100" y="5222941"/>
            <a:ext cx="2205064" cy="21523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5916" y="5964875"/>
            <a:ext cx="4489902" cy="994546"/>
          </a:xfrm>
          <a:prstGeom prst="rect">
            <a:avLst/>
          </a:prstGeom>
          <a:noFill/>
        </p:spPr>
        <p:txBody>
          <a:bodyPr wrap="none" lIns="100752" tIns="50377" rIns="100752" bIns="50377" rtlCol="0">
            <a:spAutoFit/>
          </a:bodyPr>
          <a:lstStyle/>
          <a:p>
            <a:r>
              <a:rPr lang="en-US" sz="3527" dirty="0" err="1"/>
              <a:t>dW</a:t>
            </a:r>
            <a:r>
              <a:rPr lang="en-US" sz="3527" dirty="0"/>
              <a:t> = </a:t>
            </a:r>
            <a:r>
              <a:rPr lang="en-US" sz="3527" dirty="0" err="1"/>
              <a:t>f(send</a:t>
            </a:r>
            <a:r>
              <a:rPr lang="en-US" sz="3527" dirty="0"/>
              <a:t> * </a:t>
            </a:r>
            <a:r>
              <a:rPr lang="en-US" sz="3527" dirty="0" err="1"/>
              <a:t>recv</a:t>
            </a:r>
            <a:r>
              <a:rPr lang="en-US" sz="3527" dirty="0"/>
              <a:t>) =</a:t>
            </a:r>
          </a:p>
          <a:p>
            <a:r>
              <a:rPr lang="en-US" sz="2645" dirty="0"/>
              <a:t>           (spike rate * duration)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311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Deep Convolutional Neural Nets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279525"/>
            <a:ext cx="7620000" cy="347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541" y="4924424"/>
            <a:ext cx="8839200" cy="18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Solve the invariant recognition problem; high performance,</a:t>
            </a:r>
          </a:p>
          <a:p>
            <a:r>
              <a:rPr lang="en-US" sz="2400" i="1" dirty="0"/>
              <a:t>but</a:t>
            </a:r>
            <a:r>
              <a:rPr lang="en-US" sz="2400" dirty="0"/>
              <a:t> dependent on huge datasets of hand-labeled images</a:t>
            </a:r>
          </a:p>
          <a:p>
            <a:endParaRPr lang="en-US" sz="2400" dirty="0"/>
          </a:p>
          <a:p>
            <a:r>
              <a:rPr lang="en-US" sz="2400" dirty="0"/>
              <a:t>Baby does not have access to these labels!</a:t>
            </a:r>
          </a:p>
          <a:p>
            <a:r>
              <a:rPr lang="en-US" sz="2400" dirty="0"/>
              <a:t>(and monkey certainly doesn’t!)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2841" y="3019425"/>
            <a:ext cx="2108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1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Error Come From?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94320" y="1772619"/>
            <a:ext cx="7685638" cy="49837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38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041399"/>
          </a:xfrm>
        </p:spPr>
        <p:txBody>
          <a:bodyPr/>
          <a:lstStyle/>
          <a:p>
            <a:r>
              <a:rPr lang="en-US" dirty="0"/>
              <a:t>The Predictive Bootstrap</a:t>
            </a:r>
            <a:br>
              <a:rPr lang="en-US" dirty="0"/>
            </a:br>
            <a:r>
              <a:rPr lang="en-US" sz="3200" dirty="0"/>
              <a:t>(Elman 1990; Elman, Bates, </a:t>
            </a:r>
            <a:r>
              <a:rPr lang="en-US" sz="3200" i="1" dirty="0"/>
              <a:t>et al.</a:t>
            </a:r>
            <a:r>
              <a:rPr lang="en-US" sz="3200" dirty="0"/>
              <a:t> 1996)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91125" y="1716715"/>
            <a:ext cx="3836379" cy="45387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25" y="1724025"/>
            <a:ext cx="3299847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248" y="4086225"/>
            <a:ext cx="3810000" cy="292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predict words induces verb vs noun category representations in hidden layer of SRN</a:t>
            </a:r>
          </a:p>
          <a:p>
            <a:endParaRPr lang="en-US" sz="2800" dirty="0"/>
          </a:p>
          <a:p>
            <a:r>
              <a:rPr lang="en-US" sz="2800" b="1" dirty="0"/>
              <a:t>The future is </a:t>
            </a:r>
            <a:r>
              <a:rPr lang="en-US" sz="2800" b="1" i="1" dirty="0"/>
              <a:t>free</a:t>
            </a:r>
            <a:r>
              <a:rPr lang="en-US" sz="2800" b="1" dirty="0"/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24325" y="6494483"/>
            <a:ext cx="5867400" cy="49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If</a:t>
            </a:r>
            <a:r>
              <a:rPr lang="en-US" sz="2800" b="1" dirty="0"/>
              <a:t> you can predict it, you </a:t>
            </a:r>
            <a:r>
              <a:rPr lang="en-US" sz="2800" b="1" i="1" dirty="0"/>
              <a:t>know</a:t>
            </a:r>
            <a:r>
              <a:rPr lang="en-US" sz="2800" b="1" dirty="0"/>
              <a:t> it!</a:t>
            </a:r>
          </a:p>
        </p:txBody>
      </p:sp>
    </p:spTree>
    <p:extLst>
      <p:ext uri="{BB962C8B-B14F-4D97-AF65-F5344CB8AC3E}">
        <p14:creationId xmlns:p14="http://schemas.microsoft.com/office/powerpoint/2010/main" val="2092007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762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0525" y="5381625"/>
            <a:ext cx="9313334" cy="148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Predictive Models</a:t>
            </a:r>
            <a:r>
              <a:rPr lang="en-US" sz="2400" dirty="0"/>
              <a:t>: use model inferred on </a:t>
            </a:r>
            <a:r>
              <a:rPr lang="en-US" sz="2400" i="1" dirty="0"/>
              <a:t>prior</a:t>
            </a:r>
            <a:r>
              <a:rPr lang="en-US" sz="2400" dirty="0"/>
              <a:t> sensory input to predict </a:t>
            </a:r>
            <a:r>
              <a:rPr lang="en-US" sz="2400" i="1" dirty="0"/>
              <a:t>next</a:t>
            </a:r>
            <a:r>
              <a:rPr lang="en-US" sz="2400" dirty="0"/>
              <a:t> sensory input   vs.</a:t>
            </a:r>
          </a:p>
          <a:p>
            <a:r>
              <a:rPr lang="en-US" sz="2400" b="1" dirty="0"/>
              <a:t>Generative Models</a:t>
            </a:r>
            <a:r>
              <a:rPr lang="en-US" sz="2400" dirty="0"/>
              <a:t>: typically iteratively infer model from </a:t>
            </a:r>
            <a:r>
              <a:rPr lang="en-US" sz="2400" i="1" dirty="0"/>
              <a:t>current</a:t>
            </a:r>
            <a:r>
              <a:rPr lang="en-US" sz="2400" dirty="0"/>
              <a:t> sensory input, and then “predict” that </a:t>
            </a:r>
            <a:r>
              <a:rPr lang="en-US" sz="2400" i="1" dirty="0"/>
              <a:t>same</a:t>
            </a:r>
            <a:r>
              <a:rPr lang="en-US" sz="2400" dirty="0"/>
              <a:t> sensory input.</a:t>
            </a:r>
          </a:p>
        </p:txBody>
      </p:sp>
    </p:spTree>
    <p:extLst>
      <p:ext uri="{BB962C8B-B14F-4D97-AF65-F5344CB8AC3E}">
        <p14:creationId xmlns:p14="http://schemas.microsoft.com/office/powerpoint/2010/main" val="3664923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798" dirty="0"/>
              <a:t>(Sherman &amp; </a:t>
            </a:r>
            <a:r>
              <a:rPr lang="en-US" sz="2798" dirty="0" err="1"/>
              <a:t>Guillery</a:t>
            </a:r>
            <a:r>
              <a:rPr lang="en-US" sz="2798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9605" y="1725321"/>
            <a:ext cx="9062089" cy="4252904"/>
          </a:xfrm>
        </p:spPr>
      </p:pic>
      <p:sp>
        <p:nvSpPr>
          <p:cNvPr id="5" name="TextBox 4"/>
          <p:cNvSpPr txBox="1"/>
          <p:nvPr/>
        </p:nvSpPr>
        <p:spPr>
          <a:xfrm>
            <a:off x="2562456" y="4390641"/>
            <a:ext cx="1294584" cy="61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/>
              <a:t>FF</a:t>
            </a:r>
          </a:p>
          <a:p>
            <a:r>
              <a:rPr lang="en-US" sz="1799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5080" y="2910982"/>
            <a:ext cx="533064" cy="352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5032" y="4619097"/>
            <a:ext cx="1294584" cy="61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/>
              <a:t>Weak</a:t>
            </a:r>
          </a:p>
          <a:p>
            <a:r>
              <a:rPr lang="en-US" sz="1799" dirty="0"/>
              <a:t>FB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8A1237-35A9-2248-81DD-C1FFE53E9694}"/>
              </a:ext>
            </a:extLst>
          </p:cNvPr>
          <p:cNvSpPr/>
          <p:nvPr/>
        </p:nvSpPr>
        <p:spPr bwMode="auto">
          <a:xfrm>
            <a:off x="2373405" y="4162185"/>
            <a:ext cx="1294584" cy="1142281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3" tIns="45691" rIns="91383" bIns="45691" numCol="1" rtlCol="0" anchor="t" anchorCtr="0" compatLnSpc="1">
            <a:prstTxWarp prst="textNoShape">
              <a:avLst/>
            </a:prstTxWarp>
          </a:bodyPr>
          <a:lstStyle/>
          <a:p>
            <a:pPr defTabSz="456919"/>
            <a:endParaRPr lang="en-US" sz="1799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EF2F-2256-B140-AB69-B107FCFEBF57}"/>
              </a:ext>
            </a:extLst>
          </p:cNvPr>
          <p:cNvSpPr txBox="1"/>
          <p:nvPr/>
        </p:nvSpPr>
        <p:spPr>
          <a:xfrm>
            <a:off x="1186167" y="6292611"/>
            <a:ext cx="2375971" cy="439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8" dirty="0"/>
              <a:t>“What happens”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C79B69-F441-4749-8786-918C78D39326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 bwMode="auto">
          <a:xfrm flipV="1">
            <a:off x="2374153" y="5304466"/>
            <a:ext cx="646544" cy="988145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B02C397-89F7-DF4D-9B45-2FEECFFF25DF}"/>
              </a:ext>
            </a:extLst>
          </p:cNvPr>
          <p:cNvSpPr/>
          <p:nvPr/>
        </p:nvSpPr>
        <p:spPr bwMode="auto">
          <a:xfrm>
            <a:off x="4353356" y="4314488"/>
            <a:ext cx="1294584" cy="1142281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3" tIns="45691" rIns="91383" bIns="45691" numCol="1" rtlCol="0" anchor="t" anchorCtr="0" compatLnSpc="1">
            <a:prstTxWarp prst="textNoShape">
              <a:avLst/>
            </a:prstTxWarp>
          </a:bodyPr>
          <a:lstStyle/>
          <a:p>
            <a:pPr defTabSz="456919"/>
            <a:endParaRPr lang="en-US" sz="1799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A9FCF2-539D-3E43-BC93-11A75E3560BE}"/>
              </a:ext>
            </a:extLst>
          </p:cNvPr>
          <p:cNvCxnSpPr>
            <a:cxnSpLocks/>
          </p:cNvCxnSpPr>
          <p:nvPr/>
        </p:nvCxnSpPr>
        <p:spPr bwMode="auto">
          <a:xfrm flipV="1">
            <a:off x="4277206" y="5364719"/>
            <a:ext cx="449999" cy="927891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54A978-8205-7E43-B442-7A5F2426C920}"/>
              </a:ext>
            </a:extLst>
          </p:cNvPr>
          <p:cNvSpPr txBox="1"/>
          <p:nvPr/>
        </p:nvSpPr>
        <p:spPr>
          <a:xfrm>
            <a:off x="3888432" y="6282057"/>
            <a:ext cx="1555234" cy="439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8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223660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qualitative inputs:</a:t>
            </a:r>
          </a:p>
          <a:p>
            <a:endParaRPr lang="en-US" sz="2000" dirty="0"/>
          </a:p>
          <a:p>
            <a:r>
              <a:rPr lang="en-US" sz="2000" dirty="0"/>
              <a:t>1. Few strong driving inputs </a:t>
            </a:r>
            <a:r>
              <a:rPr lang="mr-IN" sz="2000" dirty="0"/>
              <a:t>–</a:t>
            </a:r>
            <a:r>
              <a:rPr lang="en-US" sz="2000" dirty="0"/>
              <a:t> feedforward</a:t>
            </a:r>
          </a:p>
          <a:p>
            <a:endParaRPr lang="en-US" sz="2000" dirty="0"/>
          </a:p>
          <a:p>
            <a:r>
              <a:rPr lang="en-US" sz="2000" dirty="0"/>
              <a:t>2. Many weaker feedback  “modulatory” connections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2060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CEB8-D7A4-8E47-A7A6-EBA33E64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 vs. Top-down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D7D8A-E510-0B4E-910B-7480351D9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Could start with biology and derive learning..</a:t>
            </a:r>
          </a:p>
          <a:p>
            <a:pPr lvl="1"/>
            <a:r>
              <a:rPr lang="en-US" dirty="0"/>
              <a:t>STDP </a:t>
            </a:r>
            <a:r>
              <a:rPr lang="en-US" dirty="0" err="1"/>
              <a:t>etc</a:t>
            </a:r>
            <a:endParaRPr lang="en-US" dirty="0"/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or start with computation and derive biology..</a:t>
            </a:r>
          </a:p>
          <a:p>
            <a:pPr lvl="1"/>
            <a:r>
              <a:rPr lang="en-US" dirty="0"/>
              <a:t>Backpropagation pretty much only thing that works</a:t>
            </a:r>
          </a:p>
          <a:p>
            <a:pPr marL="576084" lvl="1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or do a </a:t>
            </a:r>
            <a:r>
              <a:rPr lang="en-US" i="1" dirty="0"/>
              <a:t>constraint satisfaction</a:t>
            </a:r>
            <a:r>
              <a:rPr lang="en-US" dirty="0"/>
              <a:t> process that integrates both factors..</a:t>
            </a:r>
          </a:p>
        </p:txBody>
      </p:sp>
    </p:spTree>
    <p:extLst>
      <p:ext uri="{BB962C8B-B14F-4D97-AF65-F5344CB8AC3E}">
        <p14:creationId xmlns:p14="http://schemas.microsoft.com/office/powerpoint/2010/main" val="4046376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25E3-A701-A249-A9BD-8F9C79422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through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E3DDA8-3F8C-BF4B-AAC4-2F72ECDF3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241" y="2105025"/>
            <a:ext cx="9067800" cy="3674533"/>
          </a:xfrm>
        </p:spPr>
      </p:pic>
    </p:spTree>
    <p:extLst>
      <p:ext uri="{BB962C8B-B14F-4D97-AF65-F5344CB8AC3E}">
        <p14:creationId xmlns:p14="http://schemas.microsoft.com/office/powerpoint/2010/main" val="950421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/>
              <a:t>Deep Predictive Learning</a:t>
            </a:r>
            <a:endParaRPr lang="en-US" sz="24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11F88C-2B07-E548-9120-4C294BDE2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020" y="1114424"/>
            <a:ext cx="8264410" cy="6166661"/>
          </a:xfrm>
        </p:spPr>
      </p:pic>
    </p:spTree>
    <p:extLst>
      <p:ext uri="{BB962C8B-B14F-4D97-AF65-F5344CB8AC3E}">
        <p14:creationId xmlns:p14="http://schemas.microsoft.com/office/powerpoint/2010/main" val="4087094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810" y="442912"/>
            <a:ext cx="6875715" cy="66770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81C5AF-02E8-1F46-A980-7DF4BC1DF07A}"/>
              </a:ext>
            </a:extLst>
          </p:cNvPr>
          <p:cNvSpPr txBox="1"/>
          <p:nvPr/>
        </p:nvSpPr>
        <p:spPr>
          <a:xfrm>
            <a:off x="7629525" y="1114425"/>
            <a:ext cx="21336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discovered</a:t>
            </a:r>
          </a:p>
          <a:p>
            <a:r>
              <a:rPr lang="en-US" dirty="0"/>
              <a:t>Shape categories!</a:t>
            </a:r>
          </a:p>
        </p:txBody>
      </p:sp>
    </p:spTree>
    <p:extLst>
      <p:ext uri="{BB962C8B-B14F-4D97-AF65-F5344CB8AC3E}">
        <p14:creationId xmlns:p14="http://schemas.microsoft.com/office/powerpoint/2010/main" val="3080048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DCFE-76EA-9449-AE4B-1B679DFA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Humans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70C26C-21C0-2445-8CF6-292AC304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97" y="2206625"/>
            <a:ext cx="8777288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726F03-C3EF-0443-BF22-D0723FF631B7}"/>
              </a:ext>
            </a:extLst>
          </p:cNvPr>
          <p:cNvSpPr txBox="1"/>
          <p:nvPr/>
        </p:nvSpPr>
        <p:spPr>
          <a:xfrm>
            <a:off x="1265241" y="4391025"/>
            <a:ext cx="75438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pair is more similar in terms of </a:t>
            </a:r>
            <a:r>
              <a:rPr lang="en-US" sz="2400" i="1" dirty="0"/>
              <a:t>overall shape?</a:t>
            </a:r>
          </a:p>
        </p:txBody>
      </p:sp>
    </p:spTree>
    <p:extLst>
      <p:ext uri="{BB962C8B-B14F-4D97-AF65-F5344CB8AC3E}">
        <p14:creationId xmlns:p14="http://schemas.microsoft.com/office/powerpoint/2010/main" val="174441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25" y="1730351"/>
            <a:ext cx="4038600" cy="392189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FC58ED-9C9B-6844-AD6B-F527AFC2FF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7" y="2038468"/>
            <a:ext cx="3810000" cy="3613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7C9C2-6E2A-6C48-857C-4ABFFC8BDB11}"/>
              </a:ext>
            </a:extLst>
          </p:cNvPr>
          <p:cNvSpPr txBox="1"/>
          <p:nvPr/>
        </p:nvSpPr>
        <p:spPr>
          <a:xfrm>
            <a:off x="2371725" y="1175134"/>
            <a:ext cx="13003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8DFEE-1A48-B643-AC6D-69189F069B3B}"/>
              </a:ext>
            </a:extLst>
          </p:cNvPr>
          <p:cNvSpPr txBox="1"/>
          <p:nvPr/>
        </p:nvSpPr>
        <p:spPr>
          <a:xfrm>
            <a:off x="6405371" y="1175133"/>
            <a:ext cx="14606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1762049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E513-EF73-144B-B546-8E440F0A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Monkeys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F4A32-4906-B44E-BD4A-159C06EBB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9338" y="2067719"/>
            <a:ext cx="5435600" cy="4394200"/>
          </a:xfrm>
        </p:spPr>
      </p:pic>
    </p:spTree>
    <p:extLst>
      <p:ext uri="{BB962C8B-B14F-4D97-AF65-F5344CB8AC3E}">
        <p14:creationId xmlns:p14="http://schemas.microsoft.com/office/powerpoint/2010/main" val="1851100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r>
              <a:rPr lang="en-US"/>
              <a:t>: Mathematics of </a:t>
            </a:r>
            <a:r>
              <a:rPr lang="en-US" dirty="0"/>
              <a:t>Error-driven Learning</a:t>
            </a:r>
          </a:p>
        </p:txBody>
      </p:sp>
      <p:pic>
        <p:nvPicPr>
          <p:cNvPr id="5" name="Content Placeholder 4" descr="fig_bidir_backprop_intuition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34" r="-273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64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3817"/>
            <a:ext cx="9067799" cy="538352"/>
          </a:xfrm>
        </p:spPr>
        <p:txBody>
          <a:bodyPr/>
          <a:lstStyle/>
          <a:p>
            <a:r>
              <a:rPr lang="en-US" dirty="0"/>
              <a:t>Backpropagation &amp; </a:t>
            </a:r>
            <a:r>
              <a:rPr lang="en-US" dirty="0" err="1"/>
              <a:t>GeneRec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3241" y="4219606"/>
            <a:ext cx="9067799" cy="294324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19895" y="4204731"/>
            <a:ext cx="9067799" cy="294324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58412" y="1007354"/>
            <a:ext cx="7390761" cy="3047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77595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GeneRec</a:t>
            </a:r>
            <a:r>
              <a:rPr lang="en-US" dirty="0"/>
              <a:t>: Derivative Approximation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474" y="1771332"/>
            <a:ext cx="5971332" cy="498637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32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E4E96-2CB5-7C4F-AEF4-2EACCAA9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Whittington &amp; </a:t>
            </a:r>
            <a:r>
              <a:rPr lang="en-US" dirty="0" err="1"/>
              <a:t>Bogacz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Bio Backprop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66AF8-D269-F842-92CA-4088F7CC2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Temporal-Error Models</a:t>
            </a:r>
          </a:p>
          <a:p>
            <a:pPr lvl="1"/>
            <a:r>
              <a:rPr lang="en-US" dirty="0" err="1"/>
              <a:t>Generec</a:t>
            </a:r>
            <a:endParaRPr lang="en-US" dirty="0"/>
          </a:p>
          <a:p>
            <a:pPr lvl="1"/>
            <a:r>
              <a:rPr lang="en-US" dirty="0"/>
              <a:t>Continuous Update model (</a:t>
            </a:r>
            <a:r>
              <a:rPr lang="en-US" dirty="0" err="1"/>
              <a:t>Bengio</a:t>
            </a:r>
            <a:r>
              <a:rPr lang="en-US" dirty="0"/>
              <a:t> et al, 2017)</a:t>
            </a:r>
          </a:p>
          <a:p>
            <a:pPr lvl="1"/>
            <a:r>
              <a:rPr lang="en-US" dirty="0"/>
              <a:t>Key problem: when is the “plus phase”?</a:t>
            </a:r>
          </a:p>
          <a:p>
            <a:pPr lvl="1"/>
            <a:r>
              <a:rPr lang="en-US" sz="1600" dirty="0"/>
              <a:t>“In such sensory prediction tasks, the target (i.e., the next ‘frame’ of sensory input) always arrives, so the temporal-error models may be particularly suited for this task, as there is no need for the control signal indicating target presence.”</a:t>
            </a:r>
          </a:p>
          <a:p>
            <a:pPr marL="107916" indent="0">
              <a:buNone/>
            </a:pPr>
            <a:r>
              <a:rPr lang="en-US" dirty="0"/>
              <a:t>Explicit-Error Models</a:t>
            </a:r>
          </a:p>
          <a:p>
            <a:pPr lvl="1"/>
            <a:r>
              <a:rPr lang="en-US" dirty="0"/>
              <a:t>“intricate architectures”, one-to-one connections (no evidence for, or for explicit error activity)</a:t>
            </a:r>
          </a:p>
          <a:p>
            <a:pPr lvl="1"/>
            <a:r>
              <a:rPr lang="en-US" dirty="0"/>
              <a:t>Only 15% inhibitory neurons!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006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Biology: synaptic plasticity</a:t>
            </a:r>
          </a:p>
          <a:p>
            <a:r>
              <a:rPr lang="en-US" dirty="0"/>
              <a:t>Computation:</a:t>
            </a:r>
          </a:p>
          <a:p>
            <a:pPr lvl="1"/>
            <a:r>
              <a:rPr lang="en-US" dirty="0"/>
              <a:t>Self organizing – soaking up statistics</a:t>
            </a:r>
          </a:p>
          <a:p>
            <a:pPr lvl="1"/>
            <a:r>
              <a:rPr lang="en-US" dirty="0"/>
              <a:t>Error-driven – getting the right answers</a:t>
            </a:r>
          </a:p>
          <a:p>
            <a:r>
              <a:rPr lang="en-US" dirty="0"/>
              <a:t>Prediction: where the errors come from?</a:t>
            </a:r>
          </a:p>
          <a:p>
            <a:r>
              <a:rPr lang="en-US" dirty="0"/>
              <a:t>Detailed backprop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81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9B41-7B29-A249-B00C-533AB76FC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C6513-7A2C-D64F-8874-138870105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Top-down vs. bottom-up = </a:t>
            </a:r>
            <a:r>
              <a:rPr lang="en-US" i="1" dirty="0"/>
              <a:t>error</a:t>
            </a:r>
            <a:r>
              <a:rPr lang="en-US" dirty="0"/>
              <a:t>, or </a:t>
            </a:r>
            <a:r>
              <a:rPr lang="en-US" i="1" dirty="0"/>
              <a:t>attractor</a:t>
            </a:r>
            <a:r>
              <a:rPr lang="en-US" dirty="0"/>
              <a:t>?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Hopfield model: bidirectional excitatory connections do </a:t>
            </a:r>
            <a:r>
              <a:rPr lang="en-US" i="1" dirty="0"/>
              <a:t>constraint satisfaction</a:t>
            </a:r>
            <a:r>
              <a:rPr lang="en-US" dirty="0"/>
              <a:t> – find input that best fits top-down and bottom-up.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145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Object Recognition</a:t>
            </a:r>
            <a:br>
              <a:rPr lang="en-US" dirty="0"/>
            </a:br>
            <a:r>
              <a:rPr lang="en-US" sz="2800" dirty="0"/>
              <a:t>(e.g., O’Reilly et al., 2013)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29" y="1724026"/>
            <a:ext cx="4998639" cy="5410200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876925" y="1724025"/>
            <a:ext cx="3352800" cy="906681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100-way invariant object recognition</a:t>
            </a:r>
          </a:p>
        </p:txBody>
      </p:sp>
      <p:pic>
        <p:nvPicPr>
          <p:cNvPr id="7" name="Content Placeholder 7"/>
          <p:cNvPicPr>
            <a:picLocks noGrp="1"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780"/>
          <a:stretch/>
        </p:blipFill>
        <p:spPr bwMode="auto">
          <a:xfrm>
            <a:off x="5648325" y="3552825"/>
            <a:ext cx="3926312" cy="35998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97471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of </a:t>
            </a:r>
            <a:r>
              <a:rPr lang="en-US" dirty="0" err="1"/>
              <a:t>Bidirectionality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Robust to Partial Occlusion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25" y="1952625"/>
            <a:ext cx="4114959" cy="2073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4238625"/>
            <a:ext cx="9001132" cy="2667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7"/>
          <a:stretch/>
        </p:blipFill>
        <p:spPr>
          <a:xfrm>
            <a:off x="4962525" y="1952625"/>
            <a:ext cx="4312685" cy="21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98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301625"/>
            <a:ext cx="9296399" cy="1262063"/>
          </a:xfrm>
        </p:spPr>
        <p:txBody>
          <a:bodyPr/>
          <a:lstStyle/>
          <a:p>
            <a:r>
              <a:rPr lang="en-US" sz="4000" dirty="0"/>
              <a:t>Recurrent Processing -&gt; Consciousness</a:t>
            </a:r>
            <a:br>
              <a:rPr lang="en-US" sz="4000" dirty="0"/>
            </a:br>
            <a:r>
              <a:rPr lang="en-US" sz="2800" dirty="0"/>
              <a:t>(</a:t>
            </a:r>
            <a:r>
              <a:rPr lang="en-US" sz="2800" dirty="0" err="1"/>
              <a:t>Lamme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800225"/>
            <a:ext cx="4191393" cy="3078159"/>
          </a:xfrm>
        </p:spPr>
      </p:pic>
      <p:pic>
        <p:nvPicPr>
          <p:cNvPr id="5" name="Content Placeholder 3"/>
          <p:cNvPicPr>
            <a:picLocks noGrp="1"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86325" y="1800225"/>
            <a:ext cx="4419600" cy="308054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Content Placeholder 2"/>
          <p:cNvSpPr>
            <a:spLocks noGrp="1"/>
          </p:cNvSpPr>
          <p:nvPr/>
        </p:nvSpPr>
        <p:spPr bwMode="auto">
          <a:xfrm>
            <a:off x="542925" y="5153025"/>
            <a:ext cx="8839200" cy="2133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Consciousness is </a:t>
            </a:r>
            <a:r>
              <a:rPr lang="en-US" sz="2000" i="1" dirty="0"/>
              <a:t>Unitary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Recurrence coordinates all areas on one thing (emerges via popular vote)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Consciousness is </a:t>
            </a:r>
            <a:r>
              <a:rPr lang="en-US" sz="2000" i="1" dirty="0"/>
              <a:t>Functional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Helps organize, prioritize behavior – “focusing” key for difficult problems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Consciousness </a:t>
            </a:r>
            <a:r>
              <a:rPr lang="en-US" sz="2000" i="1" dirty="0"/>
              <a:t>Flows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Temporal dynamics and information processing (multi-step cognition)</a:t>
            </a:r>
          </a:p>
        </p:txBody>
      </p:sp>
    </p:spTree>
    <p:extLst>
      <p:ext uri="{BB962C8B-B14F-4D97-AF65-F5344CB8AC3E}">
        <p14:creationId xmlns:p14="http://schemas.microsoft.com/office/powerpoint/2010/main" val="1529919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92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Hebbian</a:t>
            </a:r>
            <a:r>
              <a:rPr lang="en-US" dirty="0"/>
              <a:t> Learns Correlations</a:t>
            </a:r>
          </a:p>
        </p:txBody>
      </p:sp>
      <p:pic>
        <p:nvPicPr>
          <p:cNvPr id="5" name="Content Placeholder 4" descr="fig_hebb_demo_blank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3522" b="-3352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35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3816"/>
            <a:ext cx="9067799" cy="706310"/>
          </a:xfrm>
        </p:spPr>
        <p:txBody>
          <a:bodyPr/>
          <a:lstStyle/>
          <a:p>
            <a:r>
              <a:rPr lang="en-US" dirty="0" err="1"/>
              <a:t>Leabra</a:t>
            </a:r>
            <a:endParaRPr lang="en-US" dirty="0"/>
          </a:p>
        </p:txBody>
      </p:sp>
      <p:pic>
        <p:nvPicPr>
          <p:cNvPr id="5" name="Content Placeholder 4" descr="fig_leabra_mechs_xcal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54" r="-278"/>
          <a:stretch/>
        </p:blipFill>
        <p:spPr>
          <a:xfrm>
            <a:off x="1871932" y="1178085"/>
            <a:ext cx="6609923" cy="605670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677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Leabra</a:t>
            </a:r>
            <a:r>
              <a:rPr lang="en-US" dirty="0"/>
              <a:t> Biologically-based   Cognitive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724024"/>
            <a:ext cx="4404983" cy="40926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53977" y="1983728"/>
            <a:ext cx="4288405" cy="3530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19125" y="5991228"/>
            <a:ext cx="8823257" cy="1145979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dirty="0"/>
              <a:t>Same framework accounts for wide range of cognitive neuroscience phenomena: perception, attention, motor control and action selection, learning &amp; memory, language, executive function – </a:t>
            </a:r>
            <a:r>
              <a:rPr lang="en-US" b="1" i="1" dirty="0"/>
              <a:t>all built out of the same neurons.</a:t>
            </a:r>
          </a:p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4"/>
              </a:rPr>
              <a:t>http://ccnbook.colorado.edu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43925" y="1419225"/>
            <a:ext cx="1005504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LSTM</a:t>
            </a:r>
          </a:p>
        </p:txBody>
      </p:sp>
      <p:cxnSp>
        <p:nvCxnSpPr>
          <p:cNvPr id="9" name="Straight Arrow Connector 8"/>
          <p:cNvCxnSpPr>
            <a:stCxn id="3" idx="2"/>
          </p:cNvCxnSpPr>
          <p:nvPr/>
        </p:nvCxnSpPr>
        <p:spPr bwMode="auto">
          <a:xfrm flipH="1">
            <a:off x="8467725" y="1862423"/>
            <a:ext cx="578952" cy="69980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359674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Synapses Change Strength</a:t>
            </a:r>
            <a:br>
              <a:rPr lang="en-US" dirty="0"/>
            </a:br>
            <a:r>
              <a:rPr lang="en-US" sz="3086" dirty="0"/>
              <a:t>(in response to patterns of activity)</a:t>
            </a:r>
          </a:p>
        </p:txBody>
      </p:sp>
      <p:pic>
        <p:nvPicPr>
          <p:cNvPr id="5" name="Content Placeholder 4" descr="fig_ltp_data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208" r="-2520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8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Changes??</a:t>
            </a:r>
          </a:p>
        </p:txBody>
      </p:sp>
      <p:pic>
        <p:nvPicPr>
          <p:cNvPr id="5" name="Content Placeholder 4" descr="fig_synapse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8848" r="-4884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9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Gettin</a:t>
            </a:r>
            <a:r>
              <a:rPr lang="en-US" dirty="0"/>
              <a:t>’ </a:t>
            </a:r>
            <a:r>
              <a:rPr lang="en-US" dirty="0" err="1"/>
              <a:t>AMPA’d</a:t>
            </a:r>
            <a:endParaRPr lang="en-US" dirty="0"/>
          </a:p>
        </p:txBody>
      </p:sp>
      <p:pic>
        <p:nvPicPr>
          <p:cNvPr id="5" name="Content Placeholder 4" descr="fig_ltpd_synapse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092" r="-4109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08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Way?</a:t>
            </a:r>
          </a:p>
        </p:txBody>
      </p:sp>
      <p:pic>
        <p:nvPicPr>
          <p:cNvPr id="5" name="Content Placeholder 4" descr="fig_ltp_ltd_ca2+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59" b="3359"/>
          <a:stretch>
            <a:fillRect/>
          </a:stretch>
        </p:blipFill>
        <p:spPr>
          <a:xfrm>
            <a:off x="2351406" y="1771332"/>
            <a:ext cx="5487993" cy="301783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94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72" y="1771328"/>
            <a:ext cx="4022408" cy="4470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XCAL = Linearized BCM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5374640" y="1771333"/>
            <a:ext cx="4196398" cy="3101817"/>
          </a:xfrm>
        </p:spPr>
        <p:txBody>
          <a:bodyPr/>
          <a:lstStyle/>
          <a:p>
            <a:r>
              <a:rPr lang="en-US" dirty="0" err="1"/>
              <a:t>Bienenstock</a:t>
            </a:r>
            <a:r>
              <a:rPr lang="en-US" dirty="0"/>
              <a:t>, Cooper &amp; Munro (1982) – BCM:</a:t>
            </a:r>
          </a:p>
          <a:p>
            <a:r>
              <a:rPr lang="en-US" b="1" dirty="0"/>
              <a:t>adaptive threshold</a:t>
            </a:r>
            <a:r>
              <a:rPr lang="en-US" dirty="0"/>
              <a:t> </a:t>
            </a:r>
            <a:r>
              <a:rPr lang="en-US" sz="3086" dirty="0" err="1"/>
              <a:t>Θ</a:t>
            </a:r>
            <a:endParaRPr lang="en-US" sz="3086" dirty="0"/>
          </a:p>
          <a:p>
            <a:pPr lvl="1"/>
            <a:r>
              <a:rPr lang="en-US" dirty="0"/>
              <a:t>Lower when less active</a:t>
            </a:r>
          </a:p>
          <a:p>
            <a:pPr lvl="1">
              <a:spcAft>
                <a:spcPts val="102"/>
              </a:spcAft>
            </a:pPr>
            <a:r>
              <a:rPr lang="en-US" dirty="0"/>
              <a:t>Higher when more..</a:t>
            </a:r>
          </a:p>
          <a:p>
            <a:pPr lvl="1">
              <a:buNone/>
            </a:pPr>
            <a:r>
              <a:rPr lang="en-US" dirty="0"/>
              <a:t>     (homeostatic)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 descr="fig_bcm_function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9183" y="4705191"/>
            <a:ext cx="3113611" cy="235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96295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9171</TotalTime>
  <Words>1011</Words>
  <Application>Microsoft Macintosh PowerPoint</Application>
  <PresentationFormat>Custom</PresentationFormat>
  <Paragraphs>174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Symbol</vt:lpstr>
      <vt:lpstr>Times New Roman</vt:lpstr>
      <vt:lpstr>Wingdings</vt:lpstr>
      <vt:lpstr>ror_std_emerbrain</vt:lpstr>
      <vt:lpstr>How Does Neocortex Learn?</vt:lpstr>
      <vt:lpstr>Mysterious Neocortex!</vt:lpstr>
      <vt:lpstr>Bottom-up vs. Top-down</vt:lpstr>
      <vt:lpstr>Overview</vt:lpstr>
      <vt:lpstr>Synapses Change Strength (in response to patterns of activity)</vt:lpstr>
      <vt:lpstr>What Changes??</vt:lpstr>
      <vt:lpstr>Gettin’ AMPA’d</vt:lpstr>
      <vt:lpstr>Which Way?</vt:lpstr>
      <vt:lpstr>XCAL = Linearized BCM</vt:lpstr>
      <vt:lpstr>Threshold Does Adapt</vt:lpstr>
      <vt:lpstr>Computational: Self-Organizing and Error-Driven</vt:lpstr>
      <vt:lpstr>Floating Threshold = Long Term Average Activity (Self Org)</vt:lpstr>
      <vt:lpstr>Self Organizing Learning</vt:lpstr>
      <vt:lpstr>Limitations of Self-Organizing</vt:lpstr>
      <vt:lpstr>Floating Threshold = Medium Term Synaptic Activity (Error-Driven)</vt:lpstr>
      <vt:lpstr>Evidence of Dynamic Thresholds (Lim, McKee, Woloszyn et al., 2015)</vt:lpstr>
      <vt:lpstr>Biological Derivation of XCAL Curve</vt:lpstr>
      <vt:lpstr>Causal Learning?</vt:lpstr>
      <vt:lpstr>Let’s Get Real..</vt:lpstr>
      <vt:lpstr>Urakubo et al, 2008 Model</vt:lpstr>
      <vt:lpstr>“Allosteric” NMDA Captures STDP (including higher-order and time integration effects)</vt:lpstr>
      <vt:lpstr>What About Real Spike Trains?</vt:lpstr>
      <vt:lpstr>Extended Spike Trains = Emergent Simplicity</vt:lpstr>
      <vt:lpstr>Deep Convolutional Neural Nets</vt:lpstr>
      <vt:lpstr>Where Does Error Come From?</vt:lpstr>
      <vt:lpstr>The Predictive Bootstrap (Elman 1990; Elman, Bates, et al. 1996)</vt:lpstr>
      <vt:lpstr>PowerPoint Presentation</vt:lpstr>
      <vt:lpstr>Thalamocortical Loop Biology (Sherman &amp; Guillery, 2006)</vt:lpstr>
      <vt:lpstr>The Pulvinar = Projection Screen (c.f. Mumford, 1991 “blackboard”)</vt:lpstr>
      <vt:lpstr>Learning through Time</vt:lpstr>
      <vt:lpstr>Deep Predictive Learning</vt:lpstr>
      <vt:lpstr>PowerPoint Presentation</vt:lpstr>
      <vt:lpstr>Model vs. Humans</vt:lpstr>
      <vt:lpstr>PowerPoint Presentation</vt:lpstr>
      <vt:lpstr>Model vs. Monkeys</vt:lpstr>
      <vt:lpstr>Backpropagation: Mathematics of Error-driven Learning</vt:lpstr>
      <vt:lpstr>Backpropagation &amp; GeneRec</vt:lpstr>
      <vt:lpstr>GeneRec: Derivative Approximation</vt:lpstr>
      <vt:lpstr>Whittington &amp; Bogacz: Bio Backprop Ideas</vt:lpstr>
      <vt:lpstr>Key Difference</vt:lpstr>
      <vt:lpstr>Bidirectional Object Recognition (e.g., O’Reilly et al., 2013)</vt:lpstr>
      <vt:lpstr>Benefit of Bidirectionality: Robust to Partial Occlusion</vt:lpstr>
      <vt:lpstr>Recurrent Processing -&gt; Consciousness (Lamme, 2006)</vt:lpstr>
      <vt:lpstr>Extras</vt:lpstr>
      <vt:lpstr>Hebbian Learns Correlations</vt:lpstr>
      <vt:lpstr>Leabra</vt:lpstr>
      <vt:lpstr>Leabra Biologically-based   Cognitive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111</cp:revision>
  <dcterms:created xsi:type="dcterms:W3CDTF">2009-03-18T06:10:11Z</dcterms:created>
  <dcterms:modified xsi:type="dcterms:W3CDTF">2020-11-02T12:56:17Z</dcterms:modified>
</cp:coreProperties>
</file>